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Lexend Deca" charset="1" panose="000000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Faraz Modern" charset="1" panose="00000000000000000000"/>
      <p:regular r:id="rId18"/>
    </p:embeddedFont>
    <p:embeddedFont>
      <p:font typeface="DM Sans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11" Target="https://docs.google.com/spreadsheets/d/1DUF2isFWsqVSYhbaACYtbgcLi_YjDqpE3GLQIVgkKQg/edit#gid=69851113" TargetMode="External" Type="http://schemas.openxmlformats.org/officeDocument/2006/relationships/hyperlink"/><Relationship Id="rId12" Target="https://docs.google.com/spreadsheets/d/1DUF2isFWsqVSYhbaACYtbgcLi_YjDqpE3GLQIVgkKQg/edit#gid=69851113" TargetMode="External" Type="http://schemas.openxmlformats.org/officeDocument/2006/relationships/hyperlink"/><Relationship Id="rId2" Target="../media/image2.pn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https://docs.google.com/spreadsheets/d/1DUF2isFWsqVSYhbaACYtbgcLi_YjDqpE3GLQIVgkKQg/edit#gid=69851113" TargetMode="External" Type="http://schemas.openxmlformats.org/officeDocument/2006/relationships/hyperlink"/><Relationship Id="rId9" Target="slide4.xml" Type="http://schemas.openxmlformats.org/officeDocument/2006/relationship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slide4.xml" Type="http://schemas.openxmlformats.org/officeDocument/2006/relationships/slide"/><Relationship Id="rId5" Target="../media/image15.png" Type="http://schemas.openxmlformats.org/officeDocument/2006/relationships/image"/><Relationship Id="rId6"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slide4.xml" Type="http://schemas.openxmlformats.org/officeDocument/2006/relationships/slide"/><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0">
            <a:off x="1028700" y="8477250"/>
            <a:ext cx="16230600" cy="0"/>
          </a:xfrm>
          <a:prstGeom prst="line">
            <a:avLst/>
          </a:prstGeom>
          <a:ln cap="flat" w="28575">
            <a:solidFill>
              <a:srgbClr val="000000"/>
            </a:solidFill>
            <a:prstDash val="solid"/>
            <a:headEnd type="none" len="sm" w="sm"/>
            <a:tailEnd type="none" len="sm" w="sm"/>
          </a:ln>
        </p:spPr>
      </p:sp>
      <p:sp>
        <p:nvSpPr>
          <p:cNvPr name="TextBox 4" id="4"/>
          <p:cNvSpPr txBox="true"/>
          <p:nvPr/>
        </p:nvSpPr>
        <p:spPr>
          <a:xfrm rot="0">
            <a:off x="3199379" y="3953850"/>
            <a:ext cx="11889242" cy="1685925"/>
          </a:xfrm>
          <a:prstGeom prst="rect">
            <a:avLst/>
          </a:prstGeom>
        </p:spPr>
        <p:txBody>
          <a:bodyPr anchor="t" rtlCol="false" tIns="0" lIns="0" bIns="0" rIns="0">
            <a:spAutoFit/>
          </a:bodyPr>
          <a:lstStyle/>
          <a:p>
            <a:pPr algn="ctr">
              <a:lnSpc>
                <a:spcPts val="13200"/>
              </a:lnSpc>
            </a:pPr>
            <a:r>
              <a:rPr lang="en-US" sz="11000">
                <a:solidFill>
                  <a:srgbClr val="000000"/>
                </a:solidFill>
                <a:latin typeface="Lexend Deca"/>
                <a:ea typeface="Lexend Deca"/>
                <a:cs typeface="Lexend Deca"/>
                <a:sym typeface="Lexend Deca"/>
              </a:rPr>
              <a:t>Sinestesia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0">
            <a:off x="9144000" y="0"/>
            <a:ext cx="9144000" cy="9244012"/>
          </a:xfrm>
          <a:prstGeom prst="rect">
            <a:avLst/>
          </a:prstGeom>
          <a:solidFill>
            <a:srgbClr val="FFFFFF"/>
          </a:solidFill>
        </p:spPr>
      </p:sp>
      <p:grpSp>
        <p:nvGrpSpPr>
          <p:cNvPr name="Group 4" id="4"/>
          <p:cNvGrpSpPr/>
          <p:nvPr/>
        </p:nvGrpSpPr>
        <p:grpSpPr>
          <a:xfrm rot="0">
            <a:off x="9865997" y="1516710"/>
            <a:ext cx="1275461" cy="1275456"/>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6505" t="-44968" r="0" b="-10372"/>
              </a:stretch>
            </a:blipFill>
          </p:spPr>
        </p:sp>
      </p:grpSp>
      <p:sp>
        <p:nvSpPr>
          <p:cNvPr name="AutoShape 6" id="6"/>
          <p:cNvSpPr/>
          <p:nvPr/>
        </p:nvSpPr>
        <p:spPr>
          <a:xfrm>
            <a:off x="0" y="9244012"/>
            <a:ext cx="18505537" cy="0"/>
          </a:xfrm>
          <a:prstGeom prst="line">
            <a:avLst/>
          </a:prstGeom>
          <a:ln cap="flat" w="28575">
            <a:solidFill>
              <a:srgbClr val="000000"/>
            </a:solidFill>
            <a:prstDash val="solid"/>
            <a:headEnd type="none" len="sm" w="sm"/>
            <a:tailEnd type="none" len="sm" w="sm"/>
          </a:ln>
        </p:spPr>
      </p:sp>
      <p:grpSp>
        <p:nvGrpSpPr>
          <p:cNvPr name="Group 7" id="7"/>
          <p:cNvGrpSpPr/>
          <p:nvPr/>
        </p:nvGrpSpPr>
        <p:grpSpPr>
          <a:xfrm rot="0">
            <a:off x="9865997" y="3011241"/>
            <a:ext cx="1275461" cy="12754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86290" t="-304498" r="-148773" b="-191172"/>
              </a:stretch>
            </a:blipFill>
          </p:spPr>
        </p:sp>
      </p:grpSp>
      <p:grpSp>
        <p:nvGrpSpPr>
          <p:cNvPr name="Group 9" id="9"/>
          <p:cNvGrpSpPr/>
          <p:nvPr/>
        </p:nvGrpSpPr>
        <p:grpSpPr>
          <a:xfrm rot="0">
            <a:off x="9865997" y="4505772"/>
            <a:ext cx="1275461" cy="1275456"/>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1525" t="0" r="-11525" b="0"/>
              </a:stretch>
            </a:blipFill>
          </p:spPr>
        </p:sp>
      </p:grpSp>
      <p:grpSp>
        <p:nvGrpSpPr>
          <p:cNvPr name="Group 11" id="11"/>
          <p:cNvGrpSpPr/>
          <p:nvPr/>
        </p:nvGrpSpPr>
        <p:grpSpPr>
          <a:xfrm rot="0">
            <a:off x="9865997" y="6000303"/>
            <a:ext cx="1275461" cy="1275456"/>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17681" t="0" r="-17681" b="0"/>
              </a:stretch>
            </a:blipFill>
          </p:spPr>
        </p:sp>
      </p:grpSp>
      <p:grpSp>
        <p:nvGrpSpPr>
          <p:cNvPr name="Group 13" id="13"/>
          <p:cNvGrpSpPr/>
          <p:nvPr/>
        </p:nvGrpSpPr>
        <p:grpSpPr>
          <a:xfrm rot="0">
            <a:off x="9865997" y="7494834"/>
            <a:ext cx="1275461" cy="1275456"/>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61111" r="0" b="-61111"/>
              </a:stretch>
            </a:blipFill>
          </p:spPr>
        </p:sp>
      </p:grpSp>
      <p:grpSp>
        <p:nvGrpSpPr>
          <p:cNvPr name="Group 15" id="15"/>
          <p:cNvGrpSpPr/>
          <p:nvPr/>
        </p:nvGrpSpPr>
        <p:grpSpPr>
          <a:xfrm rot="0">
            <a:off x="11568710" y="4699957"/>
            <a:ext cx="3538839" cy="887086"/>
            <a:chOff x="0" y="0"/>
            <a:chExt cx="4718452" cy="1182781"/>
          </a:xfrm>
        </p:grpSpPr>
        <p:sp>
          <p:nvSpPr>
            <p:cNvPr name="TextBox 16" id="16"/>
            <p:cNvSpPr txBox="true"/>
            <p:nvPr/>
          </p:nvSpPr>
          <p:spPr>
            <a:xfrm rot="0">
              <a:off x="0" y="689386"/>
              <a:ext cx="4718452" cy="493395"/>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000000"/>
                  </a:solidFill>
                  <a:latin typeface="DM Sans"/>
                  <a:ea typeface="DM Sans"/>
                  <a:cs typeface="DM Sans"/>
                  <a:sym typeface="DM Sans"/>
                  <a:hlinkClick r:id="rId8" tooltip="https://docs.google.com/spreadsheets/d/1DUF2isFWsqVSYhbaACYtbgcLi_YjDqpE3GLQIVgkKQg/edit#gid=69851113"/>
                </a:rPr>
                <a:t>1</a:t>
              </a:r>
              <a:r>
                <a:rPr lang="en-US" sz="2100">
                  <a:solidFill>
                    <a:srgbClr val="000000"/>
                  </a:solidFill>
                  <a:latin typeface="DM Sans"/>
                  <a:ea typeface="DM Sans"/>
                  <a:cs typeface="DM Sans"/>
                  <a:sym typeface="DM Sans"/>
                </a:rPr>
                <a:t>3522116</a:t>
              </a:r>
            </a:p>
          </p:txBody>
        </p:sp>
        <p:sp>
          <p:nvSpPr>
            <p:cNvPr name="TextBox 17" id="17"/>
            <p:cNvSpPr txBox="true"/>
            <p:nvPr/>
          </p:nvSpPr>
          <p:spPr>
            <a:xfrm rot="0">
              <a:off x="0" y="-76200"/>
              <a:ext cx="4718452" cy="604519"/>
            </a:xfrm>
            <a:prstGeom prst="rect">
              <a:avLst/>
            </a:prstGeom>
          </p:spPr>
          <p:txBody>
            <a:bodyPr anchor="t" rtlCol="false" tIns="0" lIns="0" bIns="0" rIns="0">
              <a:spAutoFit/>
            </a:bodyPr>
            <a:lstStyle/>
            <a:p>
              <a:pPr algn="l">
                <a:lnSpc>
                  <a:spcPts val="3900"/>
                </a:lnSpc>
              </a:pPr>
              <a:r>
                <a:rPr lang="en-US" sz="2600">
                  <a:solidFill>
                    <a:srgbClr val="000000"/>
                  </a:solidFill>
                  <a:latin typeface="DM Sans"/>
                  <a:ea typeface="DM Sans"/>
                  <a:cs typeface="DM Sans"/>
                  <a:sym typeface="DM Sans"/>
                  <a:hlinkClick r:id="rId9" action="ppaction://hlinksldjump"/>
                </a:rPr>
                <a:t>N</a:t>
              </a:r>
              <a:r>
                <a:rPr lang="en-US" sz="2600">
                  <a:solidFill>
                    <a:srgbClr val="000000"/>
                  </a:solidFill>
                  <a:latin typeface="DM Sans"/>
                  <a:ea typeface="DM Sans"/>
                  <a:cs typeface="DM Sans"/>
                  <a:sym typeface="DM Sans"/>
                </a:rPr>
                <a:t>aufal Adnan</a:t>
              </a:r>
            </a:p>
          </p:txBody>
        </p:sp>
      </p:grpSp>
      <p:grpSp>
        <p:nvGrpSpPr>
          <p:cNvPr name="Group 18" id="18"/>
          <p:cNvGrpSpPr/>
          <p:nvPr/>
        </p:nvGrpSpPr>
        <p:grpSpPr>
          <a:xfrm rot="0">
            <a:off x="11568710" y="7693773"/>
            <a:ext cx="3538839" cy="877577"/>
            <a:chOff x="0" y="0"/>
            <a:chExt cx="4718452" cy="1170103"/>
          </a:xfrm>
        </p:grpSpPr>
        <p:sp>
          <p:nvSpPr>
            <p:cNvPr name="TextBox 19" id="19"/>
            <p:cNvSpPr txBox="true"/>
            <p:nvPr/>
          </p:nvSpPr>
          <p:spPr>
            <a:xfrm rot="0">
              <a:off x="0" y="676708"/>
              <a:ext cx="4718452" cy="493395"/>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000000"/>
                  </a:solidFill>
                  <a:latin typeface="DM Sans"/>
                  <a:ea typeface="DM Sans"/>
                  <a:cs typeface="DM Sans"/>
                  <a:sym typeface="DM Sans"/>
                  <a:hlinkClick r:id="rId10" tooltip="https://docs.google.com/spreadsheets/d/1DUF2isFWsqVSYhbaACYtbgcLi_YjDqpE3GLQIVgkKQg/edit#gid=69851113"/>
                </a:rPr>
                <a:t>1</a:t>
              </a:r>
              <a:r>
                <a:rPr lang="en-US" sz="2100">
                  <a:solidFill>
                    <a:srgbClr val="000000"/>
                  </a:solidFill>
                  <a:latin typeface="DM Sans"/>
                  <a:ea typeface="DM Sans"/>
                  <a:cs typeface="DM Sans"/>
                  <a:sym typeface="DM Sans"/>
                </a:rPr>
                <a:t>8222079</a:t>
              </a:r>
            </a:p>
          </p:txBody>
        </p:sp>
        <p:sp>
          <p:nvSpPr>
            <p:cNvPr name="TextBox 20" id="20"/>
            <p:cNvSpPr txBox="true"/>
            <p:nvPr/>
          </p:nvSpPr>
          <p:spPr>
            <a:xfrm rot="0">
              <a:off x="0" y="-76200"/>
              <a:ext cx="4718452" cy="604519"/>
            </a:xfrm>
            <a:prstGeom prst="rect">
              <a:avLst/>
            </a:prstGeom>
          </p:spPr>
          <p:txBody>
            <a:bodyPr anchor="t" rtlCol="false" tIns="0" lIns="0" bIns="0" rIns="0">
              <a:spAutoFit/>
            </a:bodyPr>
            <a:lstStyle/>
            <a:p>
              <a:pPr algn="l">
                <a:lnSpc>
                  <a:spcPts val="3900"/>
                </a:lnSpc>
              </a:pPr>
              <a:r>
                <a:rPr lang="en-US" sz="2600">
                  <a:solidFill>
                    <a:srgbClr val="000000"/>
                  </a:solidFill>
                  <a:latin typeface="DM Sans"/>
                  <a:ea typeface="DM Sans"/>
                  <a:cs typeface="DM Sans"/>
                  <a:sym typeface="DM Sans"/>
                  <a:hlinkClick r:id="rId9" action="ppaction://hlinksldjump"/>
                </a:rPr>
                <a:t>A</a:t>
              </a:r>
              <a:r>
                <a:rPr lang="en-US" sz="2600">
                  <a:solidFill>
                    <a:srgbClr val="000000"/>
                  </a:solidFill>
                  <a:latin typeface="DM Sans"/>
                  <a:ea typeface="DM Sans"/>
                  <a:cs typeface="DM Sans"/>
                  <a:sym typeface="DM Sans"/>
                </a:rPr>
                <a:t>lvin Fadhilah Akmal</a:t>
              </a:r>
            </a:p>
          </p:txBody>
        </p:sp>
      </p:grpSp>
      <p:grpSp>
        <p:nvGrpSpPr>
          <p:cNvPr name="Group 21" id="21"/>
          <p:cNvGrpSpPr/>
          <p:nvPr/>
        </p:nvGrpSpPr>
        <p:grpSpPr>
          <a:xfrm rot="0">
            <a:off x="11568710" y="6194488"/>
            <a:ext cx="4011536" cy="887086"/>
            <a:chOff x="0" y="0"/>
            <a:chExt cx="5348715" cy="1182781"/>
          </a:xfrm>
        </p:grpSpPr>
        <p:sp>
          <p:nvSpPr>
            <p:cNvPr name="TextBox 22" id="22"/>
            <p:cNvSpPr txBox="true"/>
            <p:nvPr/>
          </p:nvSpPr>
          <p:spPr>
            <a:xfrm rot="0">
              <a:off x="0" y="689386"/>
              <a:ext cx="5348715" cy="493395"/>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000000"/>
                  </a:solidFill>
                  <a:latin typeface="DM Sans"/>
                  <a:ea typeface="DM Sans"/>
                  <a:cs typeface="DM Sans"/>
                  <a:sym typeface="DM Sans"/>
                  <a:hlinkClick r:id="rId11" tooltip="https://docs.google.com/spreadsheets/d/1DUF2isFWsqVSYhbaACYtbgcLi_YjDqpE3GLQIVgkKQg/edit#gid=69851113"/>
                </a:rPr>
                <a:t>1</a:t>
              </a:r>
              <a:r>
                <a:rPr lang="en-US" sz="2100">
                  <a:solidFill>
                    <a:srgbClr val="000000"/>
                  </a:solidFill>
                  <a:latin typeface="DM Sans"/>
                  <a:ea typeface="DM Sans"/>
                  <a:cs typeface="DM Sans"/>
                  <a:sym typeface="DM Sans"/>
                </a:rPr>
                <a:t>8222051</a:t>
              </a:r>
            </a:p>
          </p:txBody>
        </p:sp>
        <p:sp>
          <p:nvSpPr>
            <p:cNvPr name="TextBox 23" id="23"/>
            <p:cNvSpPr txBox="true"/>
            <p:nvPr/>
          </p:nvSpPr>
          <p:spPr>
            <a:xfrm rot="0">
              <a:off x="0" y="-76200"/>
              <a:ext cx="5348715" cy="604519"/>
            </a:xfrm>
            <a:prstGeom prst="rect">
              <a:avLst/>
            </a:prstGeom>
          </p:spPr>
          <p:txBody>
            <a:bodyPr anchor="t" rtlCol="false" tIns="0" lIns="0" bIns="0" rIns="0">
              <a:spAutoFit/>
            </a:bodyPr>
            <a:lstStyle/>
            <a:p>
              <a:pPr algn="l">
                <a:lnSpc>
                  <a:spcPts val="3900"/>
                </a:lnSpc>
              </a:pPr>
              <a:r>
                <a:rPr lang="en-US" sz="2600">
                  <a:solidFill>
                    <a:srgbClr val="000000"/>
                  </a:solidFill>
                  <a:latin typeface="DM Sans"/>
                  <a:ea typeface="DM Sans"/>
                  <a:cs typeface="DM Sans"/>
                  <a:sym typeface="DM Sans"/>
                  <a:hlinkClick r:id="rId9" action="ppaction://hlinksldjump"/>
                </a:rPr>
                <a:t>F</a:t>
              </a:r>
              <a:r>
                <a:rPr lang="en-US" sz="2600">
                  <a:solidFill>
                    <a:srgbClr val="000000"/>
                  </a:solidFill>
                  <a:latin typeface="DM Sans"/>
                  <a:ea typeface="DM Sans"/>
                  <a:cs typeface="DM Sans"/>
                  <a:sym typeface="DM Sans"/>
                </a:rPr>
                <a:t>irsa Athaya Raissa Alifah</a:t>
              </a:r>
            </a:p>
          </p:txBody>
        </p:sp>
      </p:grpSp>
      <p:sp>
        <p:nvSpPr>
          <p:cNvPr name="TextBox 24" id="24"/>
          <p:cNvSpPr txBox="true"/>
          <p:nvPr/>
        </p:nvSpPr>
        <p:spPr>
          <a:xfrm rot="0">
            <a:off x="1028700" y="1019175"/>
            <a:ext cx="6900436"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Lexend Deca"/>
                <a:ea typeface="Lexend Deca"/>
                <a:cs typeface="Lexend Deca"/>
                <a:sym typeface="Lexend Deca"/>
              </a:rPr>
              <a:t>Kelompok 32</a:t>
            </a:r>
          </a:p>
        </p:txBody>
      </p:sp>
      <p:grpSp>
        <p:nvGrpSpPr>
          <p:cNvPr name="Group 25" id="25"/>
          <p:cNvGrpSpPr/>
          <p:nvPr/>
        </p:nvGrpSpPr>
        <p:grpSpPr>
          <a:xfrm rot="0">
            <a:off x="11568710" y="3251604"/>
            <a:ext cx="3538839" cy="887086"/>
            <a:chOff x="0" y="0"/>
            <a:chExt cx="4718452" cy="1182781"/>
          </a:xfrm>
        </p:grpSpPr>
        <p:sp>
          <p:nvSpPr>
            <p:cNvPr name="TextBox 26" id="26"/>
            <p:cNvSpPr txBox="true"/>
            <p:nvPr/>
          </p:nvSpPr>
          <p:spPr>
            <a:xfrm rot="0">
              <a:off x="0" y="689386"/>
              <a:ext cx="4718452" cy="493395"/>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000000"/>
                  </a:solidFill>
                  <a:latin typeface="DM Sans"/>
                  <a:ea typeface="DM Sans"/>
                  <a:cs typeface="DM Sans"/>
                  <a:sym typeface="DM Sans"/>
                </a:rPr>
                <a:t>13522085</a:t>
              </a:r>
            </a:p>
          </p:txBody>
        </p:sp>
        <p:sp>
          <p:nvSpPr>
            <p:cNvPr name="TextBox 27" id="27"/>
            <p:cNvSpPr txBox="true"/>
            <p:nvPr/>
          </p:nvSpPr>
          <p:spPr>
            <a:xfrm rot="0">
              <a:off x="0" y="-76200"/>
              <a:ext cx="4718452" cy="604519"/>
            </a:xfrm>
            <a:prstGeom prst="rect">
              <a:avLst/>
            </a:prstGeom>
          </p:spPr>
          <p:txBody>
            <a:bodyPr anchor="t" rtlCol="false" tIns="0" lIns="0" bIns="0" rIns="0">
              <a:spAutoFit/>
            </a:bodyPr>
            <a:lstStyle/>
            <a:p>
              <a:pPr algn="l">
                <a:lnSpc>
                  <a:spcPts val="3900"/>
                </a:lnSpc>
              </a:pPr>
              <a:r>
                <a:rPr lang="en-US" sz="2600">
                  <a:solidFill>
                    <a:srgbClr val="000000"/>
                  </a:solidFill>
                  <a:latin typeface="DM Sans"/>
                  <a:ea typeface="DM Sans"/>
                  <a:cs typeface="DM Sans"/>
                  <a:sym typeface="DM Sans"/>
                  <a:hlinkClick r:id="rId9" action="ppaction://hlinksldjump"/>
                </a:rPr>
                <a:t>Z</a:t>
              </a:r>
              <a:r>
                <a:rPr lang="en-US" sz="2600">
                  <a:solidFill>
                    <a:srgbClr val="000000"/>
                  </a:solidFill>
                  <a:latin typeface="DM Sans"/>
                  <a:ea typeface="DM Sans"/>
                  <a:cs typeface="DM Sans"/>
                  <a:sym typeface="DM Sans"/>
                </a:rPr>
                <a:t>ahira Dina Amalia</a:t>
              </a:r>
            </a:p>
          </p:txBody>
        </p:sp>
      </p:grpSp>
      <p:grpSp>
        <p:nvGrpSpPr>
          <p:cNvPr name="Group 28" id="28"/>
          <p:cNvGrpSpPr/>
          <p:nvPr/>
        </p:nvGrpSpPr>
        <p:grpSpPr>
          <a:xfrm rot="0">
            <a:off x="11568710" y="1710895"/>
            <a:ext cx="4146593" cy="887086"/>
            <a:chOff x="0" y="0"/>
            <a:chExt cx="5528790" cy="1182781"/>
          </a:xfrm>
        </p:grpSpPr>
        <p:sp>
          <p:nvSpPr>
            <p:cNvPr name="TextBox 29" id="29"/>
            <p:cNvSpPr txBox="true"/>
            <p:nvPr/>
          </p:nvSpPr>
          <p:spPr>
            <a:xfrm rot="0">
              <a:off x="0" y="689386"/>
              <a:ext cx="5528790" cy="493395"/>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000000"/>
                  </a:solidFill>
                  <a:latin typeface="DM Sans"/>
                  <a:ea typeface="DM Sans"/>
                  <a:cs typeface="DM Sans"/>
                  <a:sym typeface="DM Sans"/>
                  <a:hlinkClick r:id="rId12" tooltip="https://docs.google.com/spreadsheets/d/1DUF2isFWsqVSYhbaACYtbgcLi_YjDqpE3GLQIVgkKQg/edit#gid=69851113"/>
                </a:rPr>
                <a:t>1</a:t>
              </a:r>
              <a:r>
                <a:rPr lang="en-US" sz="2100">
                  <a:solidFill>
                    <a:srgbClr val="000000"/>
                  </a:solidFill>
                  <a:latin typeface="DM Sans"/>
                  <a:ea typeface="DM Sans"/>
                  <a:cs typeface="DM Sans"/>
                  <a:sym typeface="DM Sans"/>
                </a:rPr>
                <a:t>3522053</a:t>
              </a:r>
            </a:p>
          </p:txBody>
        </p:sp>
        <p:sp>
          <p:nvSpPr>
            <p:cNvPr name="TextBox 30" id="30"/>
            <p:cNvSpPr txBox="true"/>
            <p:nvPr/>
          </p:nvSpPr>
          <p:spPr>
            <a:xfrm rot="0">
              <a:off x="0" y="-76200"/>
              <a:ext cx="5528790" cy="604519"/>
            </a:xfrm>
            <a:prstGeom prst="rect">
              <a:avLst/>
            </a:prstGeom>
          </p:spPr>
          <p:txBody>
            <a:bodyPr anchor="t" rtlCol="false" tIns="0" lIns="0" bIns="0" rIns="0">
              <a:spAutoFit/>
            </a:bodyPr>
            <a:lstStyle/>
            <a:p>
              <a:pPr algn="l">
                <a:lnSpc>
                  <a:spcPts val="3900"/>
                </a:lnSpc>
              </a:pPr>
              <a:r>
                <a:rPr lang="en-US" sz="2600">
                  <a:solidFill>
                    <a:srgbClr val="000000"/>
                  </a:solidFill>
                  <a:latin typeface="DM Sans"/>
                  <a:ea typeface="DM Sans"/>
                  <a:cs typeface="DM Sans"/>
                  <a:sym typeface="DM Sans"/>
                  <a:hlinkClick r:id="rId9" action="ppaction://hlinksldjump"/>
                </a:rPr>
                <a:t>E</a:t>
              </a:r>
              <a:r>
                <a:rPr lang="en-US" sz="2600">
                  <a:solidFill>
                    <a:srgbClr val="000000"/>
                  </a:solidFill>
                  <a:latin typeface="DM Sans"/>
                  <a:ea typeface="DM Sans"/>
                  <a:cs typeface="DM Sans"/>
                  <a:sym typeface="DM Sans"/>
                </a:rPr>
                <a:t>rdianti Wiga Putri Andini</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35473" y="0"/>
            <a:ext cx="14095394" cy="14095394"/>
          </a:xfrm>
          <a:custGeom>
            <a:avLst/>
            <a:gdLst/>
            <a:ahLst/>
            <a:cxnLst/>
            <a:rect r="r" b="b" t="t" l="l"/>
            <a:pathLst>
              <a:path h="14095394" w="14095394">
                <a:moveTo>
                  <a:pt x="0" y="0"/>
                </a:moveTo>
                <a:lnTo>
                  <a:pt x="14095395" y="0"/>
                </a:lnTo>
                <a:lnTo>
                  <a:pt x="14095395" y="14095394"/>
                </a:lnTo>
                <a:lnTo>
                  <a:pt x="0" y="14095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75041" y="4189597"/>
            <a:ext cx="12742967" cy="12742967"/>
          </a:xfrm>
          <a:custGeom>
            <a:avLst/>
            <a:gdLst/>
            <a:ahLst/>
            <a:cxnLst/>
            <a:rect r="r" b="b" t="t" l="l"/>
            <a:pathLst>
              <a:path h="12742967" w="12742967">
                <a:moveTo>
                  <a:pt x="0" y="0"/>
                </a:moveTo>
                <a:lnTo>
                  <a:pt x="12742967" y="0"/>
                </a:lnTo>
                <a:lnTo>
                  <a:pt x="12742967" y="12742967"/>
                </a:lnTo>
                <a:lnTo>
                  <a:pt x="0" y="12742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20084"/>
            <a:ext cx="8115300"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Lexend Deca"/>
                <a:ea typeface="Lexend Deca"/>
                <a:cs typeface="Lexend Deca"/>
                <a:sym typeface="Lexend Deca"/>
              </a:rPr>
              <a:t>List of Contents</a:t>
            </a:r>
          </a:p>
        </p:txBody>
      </p:sp>
      <p:sp>
        <p:nvSpPr>
          <p:cNvPr name="TextBox 5" id="5"/>
          <p:cNvSpPr txBox="true"/>
          <p:nvPr/>
        </p:nvSpPr>
        <p:spPr>
          <a:xfrm rot="0">
            <a:off x="1028700" y="2955892"/>
            <a:ext cx="9892683" cy="895352"/>
          </a:xfrm>
          <a:prstGeom prst="rect">
            <a:avLst/>
          </a:prstGeom>
        </p:spPr>
        <p:txBody>
          <a:bodyPr anchor="t" rtlCol="false" tIns="0" lIns="0" bIns="0" rIns="0">
            <a:spAutoFit/>
          </a:bodyPr>
          <a:lstStyle/>
          <a:p>
            <a:pPr algn="l" marL="1079491" indent="-539745" lvl="1">
              <a:lnSpc>
                <a:spcPts val="7499"/>
              </a:lnSpc>
              <a:buFont typeface="Arial"/>
              <a:buChar char="•"/>
            </a:pPr>
            <a:r>
              <a:rPr lang="en-US" sz="4999">
                <a:solidFill>
                  <a:srgbClr val="000000"/>
                </a:solidFill>
                <a:latin typeface="DM Sans"/>
                <a:ea typeface="DM Sans"/>
                <a:cs typeface="DM Sans"/>
                <a:sym typeface="DM Sans"/>
              </a:rPr>
              <a:t>Berdasarkan Kamus Leksikal</a:t>
            </a:r>
          </a:p>
        </p:txBody>
      </p:sp>
      <p:sp>
        <p:nvSpPr>
          <p:cNvPr name="TextBox 6" id="6"/>
          <p:cNvSpPr txBox="true"/>
          <p:nvPr/>
        </p:nvSpPr>
        <p:spPr>
          <a:xfrm rot="0">
            <a:off x="1028700" y="4413219"/>
            <a:ext cx="9892683" cy="895352"/>
          </a:xfrm>
          <a:prstGeom prst="rect">
            <a:avLst/>
          </a:prstGeom>
        </p:spPr>
        <p:txBody>
          <a:bodyPr anchor="t" rtlCol="false" tIns="0" lIns="0" bIns="0" rIns="0">
            <a:spAutoFit/>
          </a:bodyPr>
          <a:lstStyle/>
          <a:p>
            <a:pPr algn="l" marL="1079491" indent="-539745" lvl="1">
              <a:lnSpc>
                <a:spcPts val="7499"/>
              </a:lnSpc>
              <a:buFont typeface="Arial"/>
              <a:buChar char="•"/>
            </a:pPr>
            <a:r>
              <a:rPr lang="en-US" sz="4999">
                <a:solidFill>
                  <a:srgbClr val="000000"/>
                </a:solidFill>
                <a:latin typeface="DM Sans"/>
                <a:ea typeface="DM Sans"/>
                <a:cs typeface="DM Sans"/>
                <a:sym typeface="DM Sans"/>
              </a:rPr>
              <a:t>Berdasarkan Ensiklopedia</a:t>
            </a:r>
          </a:p>
        </p:txBody>
      </p:sp>
      <p:sp>
        <p:nvSpPr>
          <p:cNvPr name="TextBox 7" id="7"/>
          <p:cNvSpPr txBox="true"/>
          <p:nvPr/>
        </p:nvSpPr>
        <p:spPr>
          <a:xfrm rot="0">
            <a:off x="1028700" y="5870545"/>
            <a:ext cx="9434896" cy="895352"/>
          </a:xfrm>
          <a:prstGeom prst="rect">
            <a:avLst/>
          </a:prstGeom>
        </p:spPr>
        <p:txBody>
          <a:bodyPr anchor="t" rtlCol="false" tIns="0" lIns="0" bIns="0" rIns="0">
            <a:spAutoFit/>
          </a:bodyPr>
          <a:lstStyle/>
          <a:p>
            <a:pPr algn="l" marL="1079491" indent="-539745" lvl="1">
              <a:lnSpc>
                <a:spcPts val="7499"/>
              </a:lnSpc>
              <a:buFont typeface="Arial"/>
              <a:buChar char="•"/>
            </a:pPr>
            <a:r>
              <a:rPr lang="en-US" sz="4999">
                <a:solidFill>
                  <a:srgbClr val="000000"/>
                </a:solidFill>
                <a:latin typeface="DM Sans"/>
                <a:ea typeface="DM Sans"/>
                <a:cs typeface="DM Sans"/>
                <a:sym typeface="DM Sans"/>
              </a:rPr>
              <a:t>Berdasarkan Riset Terdahulu</a:t>
            </a:r>
          </a:p>
        </p:txBody>
      </p:sp>
      <p:sp>
        <p:nvSpPr>
          <p:cNvPr name="TextBox 8" id="8"/>
          <p:cNvSpPr txBox="true"/>
          <p:nvPr/>
        </p:nvSpPr>
        <p:spPr>
          <a:xfrm rot="0">
            <a:off x="1028700" y="7332514"/>
            <a:ext cx="8406773" cy="895352"/>
          </a:xfrm>
          <a:prstGeom prst="rect">
            <a:avLst/>
          </a:prstGeom>
        </p:spPr>
        <p:txBody>
          <a:bodyPr anchor="t" rtlCol="false" tIns="0" lIns="0" bIns="0" rIns="0">
            <a:spAutoFit/>
          </a:bodyPr>
          <a:lstStyle/>
          <a:p>
            <a:pPr algn="l" marL="1079491" indent="-539745" lvl="1">
              <a:lnSpc>
                <a:spcPts val="7499"/>
              </a:lnSpc>
              <a:buFont typeface="Arial"/>
              <a:buChar char="•"/>
            </a:pPr>
            <a:r>
              <a:rPr lang="en-US" sz="4999">
                <a:solidFill>
                  <a:srgbClr val="000000"/>
                </a:solidFill>
                <a:latin typeface="DM Sans"/>
                <a:ea typeface="DM Sans"/>
                <a:cs typeface="DM Sans"/>
                <a:sym typeface="DM Sans"/>
              </a:rPr>
              <a:t>Referensi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2071408"/>
            <a:ext cx="16230600" cy="533400"/>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0000"/>
                </a:solidFill>
                <a:latin typeface="Lexend Deca"/>
                <a:ea typeface="Lexend Deca"/>
                <a:cs typeface="Lexend Deca"/>
                <a:sym typeface="Lexend Deca"/>
              </a:rPr>
              <a:t>Menurut Kamus Besar Bahasa Indonesia,</a:t>
            </a:r>
          </a:p>
        </p:txBody>
      </p:sp>
      <p:sp>
        <p:nvSpPr>
          <p:cNvPr name="TextBox 4" id="4"/>
          <p:cNvSpPr txBox="true"/>
          <p:nvPr/>
        </p:nvSpPr>
        <p:spPr>
          <a:xfrm rot="0">
            <a:off x="1028700" y="657225"/>
            <a:ext cx="8379960" cy="1457324"/>
          </a:xfrm>
          <a:prstGeom prst="rect">
            <a:avLst/>
          </a:prstGeom>
        </p:spPr>
        <p:txBody>
          <a:bodyPr anchor="t" rtlCol="false" tIns="0" lIns="0" bIns="0" rIns="0">
            <a:spAutoFit/>
          </a:bodyPr>
          <a:lstStyle/>
          <a:p>
            <a:pPr algn="l" marL="0" indent="0" lvl="0">
              <a:lnSpc>
                <a:spcPts val="12000"/>
              </a:lnSpc>
              <a:spcBef>
                <a:spcPct val="0"/>
              </a:spcBef>
            </a:pPr>
            <a:r>
              <a:rPr lang="en-US" b="true" sz="8000">
                <a:solidFill>
                  <a:srgbClr val="000000"/>
                </a:solidFill>
                <a:latin typeface="DM Sans Bold"/>
                <a:ea typeface="DM Sans Bold"/>
                <a:cs typeface="DM Sans Bold"/>
                <a:sym typeface="DM Sans Bold"/>
                <a:hlinkClick r:id="rId3" tooltip="https://docs.google.com/spreadsheets/d/1DUF2isFWsqVSYhbaACYtbgcLi_YjDqpE3GLQIVgkKQg/edit#gid=69851113"/>
              </a:rPr>
              <a:t>K</a:t>
            </a:r>
            <a:r>
              <a:rPr lang="en-US" b="true" sz="8000">
                <a:solidFill>
                  <a:srgbClr val="000000"/>
                </a:solidFill>
                <a:latin typeface="DM Sans Bold"/>
                <a:ea typeface="DM Sans Bold"/>
                <a:cs typeface="DM Sans Bold"/>
                <a:sym typeface="DM Sans Bold"/>
              </a:rPr>
              <a:t>amus Leksikal</a:t>
            </a:r>
          </a:p>
        </p:txBody>
      </p:sp>
      <p:grpSp>
        <p:nvGrpSpPr>
          <p:cNvPr name="Group 5" id="5"/>
          <p:cNvGrpSpPr/>
          <p:nvPr/>
        </p:nvGrpSpPr>
        <p:grpSpPr>
          <a:xfrm rot="0">
            <a:off x="1028700" y="2757266"/>
            <a:ext cx="12915418" cy="2673384"/>
            <a:chOff x="0" y="0"/>
            <a:chExt cx="17220557" cy="3564512"/>
          </a:xfrm>
        </p:grpSpPr>
        <p:sp>
          <p:nvSpPr>
            <p:cNvPr name="AutoShape 6" id="6"/>
            <p:cNvSpPr/>
            <p:nvPr/>
          </p:nvSpPr>
          <p:spPr>
            <a:xfrm rot="0">
              <a:off x="0" y="0"/>
              <a:ext cx="17220557" cy="3564512"/>
            </a:xfrm>
            <a:prstGeom prst="rect">
              <a:avLst/>
            </a:prstGeom>
            <a:solidFill>
              <a:srgbClr val="FFFFFF"/>
            </a:solidFill>
          </p:spPr>
        </p:sp>
        <p:sp>
          <p:nvSpPr>
            <p:cNvPr name="TextBox 7" id="7"/>
            <p:cNvSpPr txBox="true"/>
            <p:nvPr/>
          </p:nvSpPr>
          <p:spPr>
            <a:xfrm rot="0">
              <a:off x="482718" y="258256"/>
              <a:ext cx="7999875" cy="1209675"/>
            </a:xfrm>
            <a:prstGeom prst="rect">
              <a:avLst/>
            </a:prstGeom>
          </p:spPr>
          <p:txBody>
            <a:bodyPr anchor="t" rtlCol="false" tIns="0" lIns="0" bIns="0" rIns="0">
              <a:spAutoFit/>
            </a:bodyPr>
            <a:lstStyle/>
            <a:p>
              <a:pPr algn="l">
                <a:lnSpc>
                  <a:spcPts val="7199"/>
                </a:lnSpc>
              </a:pPr>
              <a:r>
                <a:rPr lang="en-US" sz="5999">
                  <a:solidFill>
                    <a:srgbClr val="000000"/>
                  </a:solidFill>
                  <a:latin typeface="Faraz Modern"/>
                  <a:ea typeface="Faraz Modern"/>
                  <a:cs typeface="Faraz Modern"/>
                  <a:sym typeface="Faraz Modern"/>
                </a:rPr>
                <a:t>Sinestesia</a:t>
              </a:r>
            </a:p>
          </p:txBody>
        </p:sp>
        <p:sp>
          <p:nvSpPr>
            <p:cNvPr name="TextBox 8" id="8"/>
            <p:cNvSpPr txBox="true"/>
            <p:nvPr/>
          </p:nvSpPr>
          <p:spPr>
            <a:xfrm rot="0">
              <a:off x="482718" y="1477456"/>
              <a:ext cx="16480312" cy="1838325"/>
            </a:xfrm>
            <a:prstGeom prst="rect">
              <a:avLst/>
            </a:prstGeom>
          </p:spPr>
          <p:txBody>
            <a:bodyPr anchor="t" rtlCol="false" tIns="0" lIns="0" bIns="0" rIns="0">
              <a:spAutoFit/>
            </a:bodyPr>
            <a:lstStyle/>
            <a:p>
              <a:pPr algn="l">
                <a:lnSpc>
                  <a:spcPts val="3600"/>
                </a:lnSpc>
              </a:pPr>
              <a:r>
                <a:rPr lang="en-US" sz="3000">
                  <a:solidFill>
                    <a:srgbClr val="000000"/>
                  </a:solidFill>
                  <a:latin typeface="Faraz Modern"/>
                  <a:ea typeface="Faraz Modern"/>
                  <a:cs typeface="Faraz Modern"/>
                  <a:sym typeface="Faraz Modern"/>
                </a:rPr>
                <a:t>Kondisi ketika seseorang dapat merasakan satu indera dalam rangsangan dari indera lainnya. Misalnya, mendengar suara dapat menghasilkan persepsi warna.</a:t>
              </a:r>
            </a:p>
          </p:txBody>
        </p:sp>
      </p:grpSp>
      <p:sp>
        <p:nvSpPr>
          <p:cNvPr name="TextBox 9" id="9"/>
          <p:cNvSpPr txBox="true"/>
          <p:nvPr/>
        </p:nvSpPr>
        <p:spPr>
          <a:xfrm rot="0">
            <a:off x="1028700" y="5682266"/>
            <a:ext cx="16230600" cy="638175"/>
          </a:xfrm>
          <a:prstGeom prst="rect">
            <a:avLst/>
          </a:prstGeom>
        </p:spPr>
        <p:txBody>
          <a:bodyPr anchor="t" rtlCol="false" tIns="0" lIns="0" bIns="0" rIns="0">
            <a:spAutoFit/>
          </a:bodyPr>
          <a:lstStyle/>
          <a:p>
            <a:pPr algn="r" marL="0" indent="0" lvl="0">
              <a:lnSpc>
                <a:spcPts val="5040"/>
              </a:lnSpc>
              <a:spcBef>
                <a:spcPct val="0"/>
              </a:spcBef>
            </a:pPr>
            <a:r>
              <a:rPr lang="en-US" sz="4200">
                <a:solidFill>
                  <a:srgbClr val="000000"/>
                </a:solidFill>
                <a:latin typeface="Lexend Deca"/>
                <a:ea typeface="Lexend Deca"/>
                <a:cs typeface="Lexend Deca"/>
                <a:sym typeface="Lexend Deca"/>
              </a:rPr>
              <a:t>Menurut Oxford English Dictionary,</a:t>
            </a:r>
          </a:p>
        </p:txBody>
      </p:sp>
      <p:grpSp>
        <p:nvGrpSpPr>
          <p:cNvPr name="Group 10" id="10"/>
          <p:cNvGrpSpPr/>
          <p:nvPr/>
        </p:nvGrpSpPr>
        <p:grpSpPr>
          <a:xfrm rot="0">
            <a:off x="3404190" y="6472841"/>
            <a:ext cx="13855110" cy="2686242"/>
            <a:chOff x="0" y="0"/>
            <a:chExt cx="18473480" cy="3581656"/>
          </a:xfrm>
        </p:grpSpPr>
        <p:sp>
          <p:nvSpPr>
            <p:cNvPr name="AutoShape 11" id="11"/>
            <p:cNvSpPr/>
            <p:nvPr/>
          </p:nvSpPr>
          <p:spPr>
            <a:xfrm rot="0">
              <a:off x="0" y="0"/>
              <a:ext cx="18473480" cy="3581656"/>
            </a:xfrm>
            <a:prstGeom prst="rect">
              <a:avLst/>
            </a:prstGeom>
            <a:solidFill>
              <a:srgbClr val="FFFFFF"/>
            </a:solidFill>
          </p:spPr>
        </p:sp>
        <p:sp>
          <p:nvSpPr>
            <p:cNvPr name="TextBox 12" id="12"/>
            <p:cNvSpPr txBox="true"/>
            <p:nvPr/>
          </p:nvSpPr>
          <p:spPr>
            <a:xfrm rot="0">
              <a:off x="9615291" y="266828"/>
              <a:ext cx="8581925" cy="1219200"/>
            </a:xfrm>
            <a:prstGeom prst="rect">
              <a:avLst/>
            </a:prstGeom>
          </p:spPr>
          <p:txBody>
            <a:bodyPr anchor="t" rtlCol="false" tIns="0" lIns="0" bIns="0" rIns="0">
              <a:spAutoFit/>
            </a:bodyPr>
            <a:lstStyle/>
            <a:p>
              <a:pPr algn="r">
                <a:lnSpc>
                  <a:spcPts val="7200"/>
                </a:lnSpc>
              </a:pPr>
              <a:r>
                <a:rPr lang="en-US" sz="6000">
                  <a:solidFill>
                    <a:srgbClr val="000000"/>
                  </a:solidFill>
                  <a:latin typeface="Faraz Modern"/>
                  <a:ea typeface="Faraz Modern"/>
                  <a:cs typeface="Faraz Modern"/>
                  <a:sym typeface="Faraz Modern"/>
                </a:rPr>
                <a:t>Sinesthesia</a:t>
              </a:r>
            </a:p>
          </p:txBody>
        </p:sp>
        <p:sp>
          <p:nvSpPr>
            <p:cNvPr name="TextBox 13" id="13"/>
            <p:cNvSpPr txBox="true"/>
            <p:nvPr/>
          </p:nvSpPr>
          <p:spPr>
            <a:xfrm rot="0">
              <a:off x="517839" y="1476503"/>
              <a:ext cx="17679377" cy="1838325"/>
            </a:xfrm>
            <a:prstGeom prst="rect">
              <a:avLst/>
            </a:prstGeom>
          </p:spPr>
          <p:txBody>
            <a:bodyPr anchor="t" rtlCol="false" tIns="0" lIns="0" bIns="0" rIns="0">
              <a:spAutoFit/>
            </a:bodyPr>
            <a:lstStyle/>
            <a:p>
              <a:pPr algn="r">
                <a:lnSpc>
                  <a:spcPts val="3600"/>
                </a:lnSpc>
              </a:pPr>
              <a:r>
                <a:rPr lang="en-US" sz="3000">
                  <a:solidFill>
                    <a:srgbClr val="000000"/>
                  </a:solidFill>
                  <a:latin typeface="Faraz Modern"/>
                  <a:ea typeface="Faraz Modern"/>
                  <a:cs typeface="Faraz Modern"/>
                  <a:sym typeface="Faraz Modern"/>
                </a:rPr>
                <a:t>Fenomena neurologis di mana rangsangan satu jalur sensorik atau kognitif secara otomatis memicu pengalaman pada jalur sensorik atau kognitif lainnya. Contohnya, seseorang dapat “melihat” suara atau “mendengar” warna.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68262" y="299185"/>
            <a:ext cx="11545850" cy="11545850"/>
          </a:xfrm>
          <a:custGeom>
            <a:avLst/>
            <a:gdLst/>
            <a:ahLst/>
            <a:cxnLst/>
            <a:rect r="r" b="b" t="t" l="l"/>
            <a:pathLst>
              <a:path h="11545850" w="11545850">
                <a:moveTo>
                  <a:pt x="0" y="0"/>
                </a:moveTo>
                <a:lnTo>
                  <a:pt x="11545851" y="0"/>
                </a:lnTo>
                <a:lnTo>
                  <a:pt x="11545851" y="11545850"/>
                </a:lnTo>
                <a:lnTo>
                  <a:pt x="0" y="11545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0" y="2543730"/>
            <a:ext cx="18665259" cy="0"/>
          </a:xfrm>
          <a:prstGeom prst="line">
            <a:avLst/>
          </a:prstGeom>
          <a:ln cap="flat" w="28575">
            <a:solidFill>
              <a:srgbClr val="000000"/>
            </a:solidFill>
            <a:prstDash val="solid"/>
            <a:headEnd type="none" len="sm" w="sm"/>
            <a:tailEnd type="none" len="sm" w="sm"/>
          </a:ln>
        </p:spPr>
      </p:sp>
      <p:sp>
        <p:nvSpPr>
          <p:cNvPr name="AutoShape 4" id="4"/>
          <p:cNvSpPr/>
          <p:nvPr/>
        </p:nvSpPr>
        <p:spPr>
          <a:xfrm flipV="true">
            <a:off x="9144000" y="2543730"/>
            <a:ext cx="0" cy="7743270"/>
          </a:xfrm>
          <a:prstGeom prst="line">
            <a:avLst/>
          </a:prstGeom>
          <a:ln cap="flat" w="28575">
            <a:solidFill>
              <a:srgbClr val="000000"/>
            </a:solidFill>
            <a:prstDash val="solid"/>
            <a:headEnd type="none" len="sm" w="sm"/>
            <a:tailEnd type="none" len="sm" w="sm"/>
          </a:ln>
        </p:spPr>
      </p:sp>
      <p:sp>
        <p:nvSpPr>
          <p:cNvPr name="TextBox 5" id="5"/>
          <p:cNvSpPr txBox="true"/>
          <p:nvPr/>
        </p:nvSpPr>
        <p:spPr>
          <a:xfrm rot="0">
            <a:off x="3862255" y="8819515"/>
            <a:ext cx="4743583" cy="438785"/>
          </a:xfrm>
          <a:prstGeom prst="rect">
            <a:avLst/>
          </a:prstGeom>
        </p:spPr>
        <p:txBody>
          <a:bodyPr anchor="t" rtlCol="false" tIns="0" lIns="0" bIns="0" rIns="0">
            <a:spAutoFit/>
          </a:bodyPr>
          <a:lstStyle/>
          <a:p>
            <a:pPr algn="r">
              <a:lnSpc>
                <a:spcPts val="3640"/>
              </a:lnSpc>
            </a:pPr>
            <a:r>
              <a:rPr lang="en-US" sz="2600">
                <a:solidFill>
                  <a:srgbClr val="000000"/>
                </a:solidFill>
                <a:latin typeface="DM Sans"/>
                <a:ea typeface="DM Sans"/>
                <a:cs typeface="DM Sans"/>
                <a:sym typeface="DM Sans"/>
              </a:rPr>
              <a:t>— </a:t>
            </a:r>
            <a:r>
              <a:rPr lang="en-US" b="true" sz="2600">
                <a:solidFill>
                  <a:srgbClr val="000000"/>
                </a:solidFill>
                <a:latin typeface="DM Sans Bold"/>
                <a:ea typeface="DM Sans Bold"/>
                <a:cs typeface="DM Sans Bold"/>
                <a:sym typeface="DM Sans Bold"/>
                <a:hlinkClick r:id="rId4" action="ppaction://hlinksldjump"/>
              </a:rPr>
              <a:t>E</a:t>
            </a:r>
            <a:r>
              <a:rPr lang="en-US" b="true" sz="2600">
                <a:solidFill>
                  <a:srgbClr val="000000"/>
                </a:solidFill>
                <a:latin typeface="DM Sans Bold"/>
                <a:ea typeface="DM Sans Bold"/>
                <a:cs typeface="DM Sans Bold"/>
                <a:sym typeface="DM Sans Bold"/>
              </a:rPr>
              <a:t>ncyclopaedia Britannica</a:t>
            </a:r>
          </a:p>
        </p:txBody>
      </p:sp>
      <p:sp>
        <p:nvSpPr>
          <p:cNvPr name="TextBox 6" id="6"/>
          <p:cNvSpPr txBox="true"/>
          <p:nvPr/>
        </p:nvSpPr>
        <p:spPr>
          <a:xfrm rot="0">
            <a:off x="14829573" y="8819515"/>
            <a:ext cx="2429727" cy="438785"/>
          </a:xfrm>
          <a:prstGeom prst="rect">
            <a:avLst/>
          </a:prstGeom>
        </p:spPr>
        <p:txBody>
          <a:bodyPr anchor="t" rtlCol="false" tIns="0" lIns="0" bIns="0" rIns="0">
            <a:spAutoFit/>
          </a:bodyPr>
          <a:lstStyle/>
          <a:p>
            <a:pPr algn="r">
              <a:lnSpc>
                <a:spcPts val="3640"/>
              </a:lnSpc>
            </a:pPr>
            <a:r>
              <a:rPr lang="en-US" sz="2600">
                <a:solidFill>
                  <a:srgbClr val="000000"/>
                </a:solidFill>
                <a:latin typeface="DM Sans"/>
                <a:ea typeface="DM Sans"/>
                <a:cs typeface="DM Sans"/>
                <a:sym typeface="DM Sans"/>
              </a:rPr>
              <a:t>— </a:t>
            </a:r>
            <a:r>
              <a:rPr lang="en-US" b="true" sz="2600">
                <a:solidFill>
                  <a:srgbClr val="000000"/>
                </a:solidFill>
                <a:latin typeface="DM Sans Bold"/>
                <a:ea typeface="DM Sans Bold"/>
                <a:cs typeface="DM Sans Bold"/>
                <a:sym typeface="DM Sans Bold"/>
                <a:hlinkClick r:id="rId4" action="ppaction://hlinksldjump"/>
              </a:rPr>
              <a:t>W</a:t>
            </a:r>
            <a:r>
              <a:rPr lang="en-US" b="true" sz="2600">
                <a:solidFill>
                  <a:srgbClr val="000000"/>
                </a:solidFill>
                <a:latin typeface="DM Sans Bold"/>
                <a:ea typeface="DM Sans Bold"/>
                <a:cs typeface="DM Sans Bold"/>
                <a:sym typeface="DM Sans Bold"/>
              </a:rPr>
              <a:t>ikipedia</a:t>
            </a:r>
          </a:p>
        </p:txBody>
      </p:sp>
      <p:sp>
        <p:nvSpPr>
          <p:cNvPr name="TextBox 7" id="7"/>
          <p:cNvSpPr txBox="true"/>
          <p:nvPr/>
        </p:nvSpPr>
        <p:spPr>
          <a:xfrm rot="0">
            <a:off x="1028700" y="3642221"/>
            <a:ext cx="7577138" cy="4096385"/>
          </a:xfrm>
          <a:prstGeom prst="rect">
            <a:avLst/>
          </a:prstGeom>
        </p:spPr>
        <p:txBody>
          <a:bodyPr anchor="t" rtlCol="false" tIns="0" lIns="0" bIns="0" rIns="0">
            <a:spAutoFit/>
          </a:bodyPr>
          <a:lstStyle/>
          <a:p>
            <a:pPr algn="l">
              <a:lnSpc>
                <a:spcPts val="3640"/>
              </a:lnSpc>
            </a:pPr>
            <a:r>
              <a:rPr lang="en-US" sz="2600">
                <a:solidFill>
                  <a:srgbClr val="000000"/>
                </a:solidFill>
                <a:latin typeface="DM Sans"/>
                <a:ea typeface="DM Sans"/>
                <a:cs typeface="DM Sans"/>
                <a:sym typeface="DM Sans"/>
                <a:hlinkClick r:id="rId4" action="ppaction://hlinksldjump"/>
              </a:rPr>
              <a:t>Sinesthesia adalah kondisi neurologis di mana rangsangan pada satu indera menyebabkan pengalaman tambahan yang tidak biasa pada indera lain. Sebagai contoh, beberapa orang dengan sinestesia mungkin melihat warna ketika mereka mendengar musik atau merasakan rasa tertentu saat melihat bentuk tertentu. Sinesthesia sering bersifat otomatis dan konsisten bagi individu yang mengalaminya.</a:t>
            </a:r>
          </a:p>
        </p:txBody>
      </p:sp>
      <p:grpSp>
        <p:nvGrpSpPr>
          <p:cNvPr name="Group 8" id="8"/>
          <p:cNvGrpSpPr/>
          <p:nvPr/>
        </p:nvGrpSpPr>
        <p:grpSpPr>
          <a:xfrm rot="0">
            <a:off x="5203919" y="693151"/>
            <a:ext cx="7880162" cy="1219199"/>
            <a:chOff x="0" y="0"/>
            <a:chExt cx="10506883" cy="1625599"/>
          </a:xfrm>
        </p:grpSpPr>
        <p:sp>
          <p:nvSpPr>
            <p:cNvPr name="Freeform 9" id="9"/>
            <p:cNvSpPr/>
            <p:nvPr/>
          </p:nvSpPr>
          <p:spPr>
            <a:xfrm flipH="false" flipV="false" rot="0">
              <a:off x="0" y="155409"/>
              <a:ext cx="1321992" cy="1314781"/>
            </a:xfrm>
            <a:custGeom>
              <a:avLst/>
              <a:gdLst/>
              <a:ahLst/>
              <a:cxnLst/>
              <a:rect r="r" b="b" t="t" l="l"/>
              <a:pathLst>
                <a:path h="1314781" w="1321992">
                  <a:moveTo>
                    <a:pt x="0" y="0"/>
                  </a:moveTo>
                  <a:lnTo>
                    <a:pt x="1321992" y="0"/>
                  </a:lnTo>
                  <a:lnTo>
                    <a:pt x="1321992" y="1314781"/>
                  </a:lnTo>
                  <a:lnTo>
                    <a:pt x="0" y="13147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594120" y="-238125"/>
              <a:ext cx="8912763" cy="1863724"/>
            </a:xfrm>
            <a:prstGeom prst="rect">
              <a:avLst/>
            </a:prstGeom>
          </p:spPr>
          <p:txBody>
            <a:bodyPr anchor="t" rtlCol="false" tIns="0" lIns="0" bIns="0" rIns="0">
              <a:spAutoFit/>
            </a:bodyPr>
            <a:lstStyle/>
            <a:p>
              <a:pPr algn="ctr" marL="0" indent="0" lvl="0">
                <a:lnSpc>
                  <a:spcPts val="12000"/>
                </a:lnSpc>
                <a:spcBef>
                  <a:spcPct val="0"/>
                </a:spcBef>
              </a:pPr>
              <a:r>
                <a:rPr lang="en-US" b="true" sz="8000">
                  <a:solidFill>
                    <a:srgbClr val="000000"/>
                  </a:solidFill>
                  <a:latin typeface="DM Sans Bold"/>
                  <a:ea typeface="DM Sans Bold"/>
                  <a:cs typeface="DM Sans Bold"/>
                  <a:sym typeface="DM Sans Bold"/>
                </a:rPr>
                <a:t>Ensiklopedia</a:t>
              </a:r>
            </a:p>
          </p:txBody>
        </p:sp>
      </p:grpSp>
      <p:sp>
        <p:nvSpPr>
          <p:cNvPr name="TextBox 11" id="11"/>
          <p:cNvSpPr txBox="true"/>
          <p:nvPr/>
        </p:nvSpPr>
        <p:spPr>
          <a:xfrm rot="0">
            <a:off x="9685060" y="3640574"/>
            <a:ext cx="7574240" cy="3181985"/>
          </a:xfrm>
          <a:prstGeom prst="rect">
            <a:avLst/>
          </a:prstGeom>
        </p:spPr>
        <p:txBody>
          <a:bodyPr anchor="t" rtlCol="false" tIns="0" lIns="0" bIns="0" rIns="0">
            <a:spAutoFit/>
          </a:bodyPr>
          <a:lstStyle/>
          <a:p>
            <a:pPr algn="l">
              <a:lnSpc>
                <a:spcPts val="3640"/>
              </a:lnSpc>
            </a:pPr>
            <a:r>
              <a:rPr lang="en-US" sz="2600">
                <a:solidFill>
                  <a:srgbClr val="000000"/>
                </a:solidFill>
                <a:latin typeface="DM Sans"/>
                <a:ea typeface="DM Sans"/>
                <a:cs typeface="DM Sans"/>
                <a:sym typeface="DM Sans"/>
                <a:hlinkClick r:id="rId4" action="ppaction://hlinksldjump"/>
              </a:rPr>
              <a:t>Sinestesia adalah fenomena di mana rangsangan dari satu indera atau jalur kognitif secara otomatis memicu pengalaman pada jalur indera lain yang tidak relevan. Sinestesia memiliki banyak jenis, tetapi yang paling umum adalah pengasosiasian antara warna dan suara atau huruf dan warna.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85850"/>
            <a:ext cx="15670067"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Lexend Deca"/>
                <a:ea typeface="Lexend Deca"/>
                <a:cs typeface="Lexend Deca"/>
                <a:sym typeface="Lexend Deca"/>
              </a:rPr>
              <a:t>Penjelasan dari Riset Terdahulu</a:t>
            </a:r>
          </a:p>
        </p:txBody>
      </p:sp>
      <p:sp>
        <p:nvSpPr>
          <p:cNvPr name="AutoShape 4" id="4"/>
          <p:cNvSpPr/>
          <p:nvPr/>
        </p:nvSpPr>
        <p:spPr>
          <a:xfrm>
            <a:off x="1028700" y="3705225"/>
            <a:ext cx="7237878" cy="0"/>
          </a:xfrm>
          <a:prstGeom prst="line">
            <a:avLst/>
          </a:prstGeom>
          <a:ln cap="flat" w="28575">
            <a:solidFill>
              <a:srgbClr val="000000"/>
            </a:solidFill>
            <a:prstDash val="solid"/>
            <a:headEnd type="none" len="sm" w="sm"/>
            <a:tailEnd type="none" len="sm" w="sm"/>
          </a:ln>
        </p:spPr>
      </p:sp>
      <p:sp>
        <p:nvSpPr>
          <p:cNvPr name="AutoShape 5" id="5"/>
          <p:cNvSpPr/>
          <p:nvPr/>
        </p:nvSpPr>
        <p:spPr>
          <a:xfrm>
            <a:off x="10021422" y="3690938"/>
            <a:ext cx="7237878" cy="0"/>
          </a:xfrm>
          <a:prstGeom prst="line">
            <a:avLst/>
          </a:prstGeom>
          <a:ln cap="flat" w="28575">
            <a:solidFill>
              <a:srgbClr val="000000"/>
            </a:solidFill>
            <a:prstDash val="solid"/>
            <a:headEnd type="none" len="sm" w="sm"/>
            <a:tailEnd type="none" len="sm" w="sm"/>
          </a:ln>
        </p:spPr>
      </p:sp>
      <p:sp>
        <p:nvSpPr>
          <p:cNvPr name="TextBox 6" id="6"/>
          <p:cNvSpPr txBox="true"/>
          <p:nvPr/>
        </p:nvSpPr>
        <p:spPr>
          <a:xfrm rot="0">
            <a:off x="1028700" y="3871913"/>
            <a:ext cx="7237878" cy="4434840"/>
          </a:xfrm>
          <a:prstGeom prst="rect">
            <a:avLst/>
          </a:prstGeom>
        </p:spPr>
        <p:txBody>
          <a:bodyPr anchor="t" rtlCol="false" tIns="0" lIns="0" bIns="0" rIns="0">
            <a:spAutoFit/>
          </a:bodyPr>
          <a:lstStyle/>
          <a:p>
            <a:pPr algn="l">
              <a:lnSpc>
                <a:spcPts val="3900"/>
              </a:lnSpc>
            </a:pPr>
            <a:r>
              <a:rPr lang="en-US" b="true" sz="2600">
                <a:solidFill>
                  <a:srgbClr val="000000"/>
                </a:solidFill>
                <a:latin typeface="DM Sans Bold"/>
                <a:ea typeface="DM Sans Bold"/>
                <a:cs typeface="DM Sans Bold"/>
                <a:sym typeface="DM Sans Bold"/>
              </a:rPr>
              <a:t>S</a:t>
            </a:r>
            <a:r>
              <a:rPr lang="en-US" b="true" sz="2600">
                <a:solidFill>
                  <a:srgbClr val="000000"/>
                </a:solidFill>
                <a:latin typeface="DM Sans Bold"/>
                <a:ea typeface="DM Sans Bold"/>
                <a:cs typeface="DM Sans Bold"/>
                <a:sym typeface="DM Sans Bold"/>
                <a:hlinkClick r:id="rId3" action="ppaction://hlinksldjump"/>
              </a:rPr>
              <a:t>inestesia</a:t>
            </a:r>
            <a:r>
              <a:rPr lang="en-US" sz="2600">
                <a:solidFill>
                  <a:srgbClr val="000000"/>
                </a:solidFill>
                <a:latin typeface="DM Sans"/>
                <a:ea typeface="DM Sans"/>
                <a:cs typeface="DM Sans"/>
                <a:sym typeface="DM Sans"/>
                <a:hlinkClick r:id="rId3" action="ppaction://hlinksldjump"/>
              </a:rPr>
              <a:t> adalah fenomena yang terjadi karena “kebocoran” atau penghubung yang tidak biasa antara daerah otak yang mengendalikan persepsi indera yang berbeda. Dalam sinestesia jenis grapheme-color, misalnya, daerah otak yang terlibat dalam pengenalan huruf dan warna mungkin memiliki koneksi yang lebih kuat dibandingkan individu tanpa sinestesia.</a:t>
            </a:r>
          </a:p>
        </p:txBody>
      </p:sp>
      <p:sp>
        <p:nvSpPr>
          <p:cNvPr name="TextBox 7" id="7"/>
          <p:cNvSpPr txBox="true"/>
          <p:nvPr/>
        </p:nvSpPr>
        <p:spPr>
          <a:xfrm rot="0">
            <a:off x="1028700" y="2990850"/>
            <a:ext cx="7237878" cy="476250"/>
          </a:xfrm>
          <a:prstGeom prst="rect">
            <a:avLst/>
          </a:prstGeom>
        </p:spPr>
        <p:txBody>
          <a:bodyPr anchor="t" rtlCol="false" tIns="0" lIns="0" bIns="0" rIns="0">
            <a:spAutoFit/>
          </a:bodyPr>
          <a:lstStyle/>
          <a:p>
            <a:pPr algn="l">
              <a:lnSpc>
                <a:spcPts val="3899"/>
              </a:lnSpc>
            </a:pPr>
            <a:r>
              <a:rPr lang="en-US" sz="2999">
                <a:solidFill>
                  <a:srgbClr val="000000"/>
                </a:solidFill>
                <a:latin typeface="Lexend Deca"/>
                <a:ea typeface="Lexend Deca"/>
                <a:cs typeface="Lexend Deca"/>
                <a:sym typeface="Lexend Deca"/>
                <a:hlinkClick r:id="rId4" tooltip="https://docs.google.com/spreadsheets/d/1DUF2isFWsqVSYhbaACYtbgcLi_YjDqpE3GLQIVgkKQg/edit#gid=69851113"/>
              </a:rPr>
              <a:t>Ramachandran dan Hubbard (2001)</a:t>
            </a:r>
          </a:p>
        </p:txBody>
      </p:sp>
      <p:sp>
        <p:nvSpPr>
          <p:cNvPr name="TextBox 8" id="8"/>
          <p:cNvSpPr txBox="true"/>
          <p:nvPr/>
        </p:nvSpPr>
        <p:spPr>
          <a:xfrm rot="0">
            <a:off x="10021422" y="2914075"/>
            <a:ext cx="7237878" cy="476250"/>
          </a:xfrm>
          <a:prstGeom prst="rect">
            <a:avLst/>
          </a:prstGeom>
        </p:spPr>
        <p:txBody>
          <a:bodyPr anchor="t" rtlCol="false" tIns="0" lIns="0" bIns="0" rIns="0">
            <a:spAutoFit/>
          </a:bodyPr>
          <a:lstStyle/>
          <a:p>
            <a:pPr algn="l">
              <a:lnSpc>
                <a:spcPts val="3899"/>
              </a:lnSpc>
            </a:pPr>
            <a:r>
              <a:rPr lang="en-US" sz="2999">
                <a:solidFill>
                  <a:srgbClr val="000000"/>
                </a:solidFill>
                <a:latin typeface="Lexend Deca"/>
                <a:ea typeface="Lexend Deca"/>
                <a:cs typeface="Lexend Deca"/>
                <a:sym typeface="Lexend Deca"/>
                <a:hlinkClick r:id="rId5" tooltip="https://docs.google.com/spreadsheets/d/1DUF2isFWsqVSYhbaACYtbgcLi_YjDqpE3GLQIVgkKQg/edit#gid=69851113"/>
              </a:rPr>
              <a:t>Cytowic</a:t>
            </a:r>
            <a:r>
              <a:rPr lang="en-US" sz="2999">
                <a:solidFill>
                  <a:srgbClr val="000000"/>
                </a:solidFill>
                <a:latin typeface="Lexend Deca"/>
                <a:ea typeface="Lexend Deca"/>
                <a:cs typeface="Lexend Deca"/>
                <a:sym typeface="Lexend Deca"/>
                <a:hlinkClick r:id="rId6" tooltip="https://docs.google.com/spreadsheets/d/1DUF2isFWsqVSYhbaACYtbgcLi_YjDqpE3GLQIVgkKQg/edit#gid=69851113"/>
              </a:rPr>
              <a:t> (1989)</a:t>
            </a:r>
          </a:p>
        </p:txBody>
      </p:sp>
      <p:sp>
        <p:nvSpPr>
          <p:cNvPr name="TextBox 9" id="9"/>
          <p:cNvSpPr txBox="true"/>
          <p:nvPr/>
        </p:nvSpPr>
        <p:spPr>
          <a:xfrm rot="0">
            <a:off x="10021422" y="3871913"/>
            <a:ext cx="7237878" cy="3939540"/>
          </a:xfrm>
          <a:prstGeom prst="rect">
            <a:avLst/>
          </a:prstGeom>
        </p:spPr>
        <p:txBody>
          <a:bodyPr anchor="t" rtlCol="false" tIns="0" lIns="0" bIns="0" rIns="0">
            <a:spAutoFit/>
          </a:bodyPr>
          <a:lstStyle/>
          <a:p>
            <a:pPr algn="l">
              <a:lnSpc>
                <a:spcPts val="3900"/>
              </a:lnSpc>
            </a:pPr>
            <a:r>
              <a:rPr lang="en-US" b="true" sz="2600">
                <a:solidFill>
                  <a:srgbClr val="000000"/>
                </a:solidFill>
                <a:latin typeface="DM Sans Bold"/>
                <a:ea typeface="DM Sans Bold"/>
                <a:cs typeface="DM Sans Bold"/>
                <a:sym typeface="DM Sans Bold"/>
              </a:rPr>
              <a:t>S</a:t>
            </a:r>
            <a:r>
              <a:rPr lang="en-US" b="true" sz="2600">
                <a:solidFill>
                  <a:srgbClr val="000000"/>
                </a:solidFill>
                <a:latin typeface="DM Sans Bold"/>
                <a:ea typeface="DM Sans Bold"/>
                <a:cs typeface="DM Sans Bold"/>
                <a:sym typeface="DM Sans Bold"/>
                <a:hlinkClick r:id="rId3" action="ppaction://hlinksldjump"/>
              </a:rPr>
              <a:t>inestesia</a:t>
            </a:r>
            <a:r>
              <a:rPr lang="en-US" sz="2600">
                <a:solidFill>
                  <a:srgbClr val="000000"/>
                </a:solidFill>
                <a:latin typeface="DM Sans"/>
                <a:ea typeface="DM Sans"/>
                <a:cs typeface="DM Sans"/>
                <a:sym typeface="DM Sans"/>
                <a:hlinkClick r:id="rId3" action="ppaction://hlinksldjump"/>
              </a:rPr>
              <a:t> bukanlah ilusi atau gangguan mental, melainkan variasi dalam cara otak memproses informasi sensoris. Sinestesia lebih sering ditemukan pada individu yang memiliki keterkaitan dengan kreativitas atau seni, dan sebagian besar yang mengalaminya melaporkan konsistensi dalam pengalaman sinestetisnya.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85850"/>
            <a:ext cx="15670067"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Lexend Deca"/>
                <a:ea typeface="Lexend Deca"/>
                <a:cs typeface="Lexend Deca"/>
                <a:sym typeface="Lexend Deca"/>
              </a:rPr>
              <a:t>Penjelasan dari Riset Terdahulu</a:t>
            </a:r>
          </a:p>
        </p:txBody>
      </p:sp>
      <p:sp>
        <p:nvSpPr>
          <p:cNvPr name="AutoShape 4" id="4"/>
          <p:cNvSpPr/>
          <p:nvPr/>
        </p:nvSpPr>
        <p:spPr>
          <a:xfrm>
            <a:off x="1028700" y="3705225"/>
            <a:ext cx="7567016" cy="0"/>
          </a:xfrm>
          <a:prstGeom prst="line">
            <a:avLst/>
          </a:prstGeom>
          <a:ln cap="flat" w="28575">
            <a:solidFill>
              <a:srgbClr val="000000"/>
            </a:solidFill>
            <a:prstDash val="solid"/>
            <a:headEnd type="none" len="sm" w="sm"/>
            <a:tailEnd type="none" len="sm" w="sm"/>
          </a:ln>
        </p:spPr>
      </p:sp>
      <p:sp>
        <p:nvSpPr>
          <p:cNvPr name="AutoShape 5" id="5"/>
          <p:cNvSpPr/>
          <p:nvPr/>
        </p:nvSpPr>
        <p:spPr>
          <a:xfrm>
            <a:off x="10021422" y="3690938"/>
            <a:ext cx="7237878" cy="0"/>
          </a:xfrm>
          <a:prstGeom prst="line">
            <a:avLst/>
          </a:prstGeom>
          <a:ln cap="flat" w="28575">
            <a:solidFill>
              <a:srgbClr val="000000"/>
            </a:solidFill>
            <a:prstDash val="solid"/>
            <a:headEnd type="none" len="sm" w="sm"/>
            <a:tailEnd type="none" len="sm" w="sm"/>
          </a:ln>
        </p:spPr>
      </p:sp>
      <p:sp>
        <p:nvSpPr>
          <p:cNvPr name="TextBox 6" id="6"/>
          <p:cNvSpPr txBox="true"/>
          <p:nvPr/>
        </p:nvSpPr>
        <p:spPr>
          <a:xfrm rot="0">
            <a:off x="1028700" y="3871913"/>
            <a:ext cx="7413350" cy="3939540"/>
          </a:xfrm>
          <a:prstGeom prst="rect">
            <a:avLst/>
          </a:prstGeom>
        </p:spPr>
        <p:txBody>
          <a:bodyPr anchor="t" rtlCol="false" tIns="0" lIns="0" bIns="0" rIns="0">
            <a:spAutoFit/>
          </a:bodyPr>
          <a:lstStyle/>
          <a:p>
            <a:pPr algn="just">
              <a:lnSpc>
                <a:spcPts val="3900"/>
              </a:lnSpc>
            </a:pPr>
            <a:r>
              <a:rPr lang="en-US" b="true" sz="2600">
                <a:solidFill>
                  <a:srgbClr val="000000"/>
                </a:solidFill>
                <a:latin typeface="DM Sans Bold"/>
                <a:ea typeface="DM Sans Bold"/>
                <a:cs typeface="DM Sans Bold"/>
                <a:sym typeface="DM Sans Bold"/>
              </a:rPr>
              <a:t>Sinestesia </a:t>
            </a:r>
            <a:r>
              <a:rPr lang="en-US" sz="2600">
                <a:solidFill>
                  <a:srgbClr val="000000"/>
                </a:solidFill>
                <a:latin typeface="DM Sans"/>
                <a:ea typeface="DM Sans"/>
                <a:cs typeface="DM Sans"/>
                <a:sym typeface="DM Sans"/>
              </a:rPr>
              <a:t>adalah pengalaman persepsi di mana rangsangan yang disajikan melalui satu modalitas akan secara spontan membangkitkan sensasi dalam modalitas yang tidak terkait. Kondisi ini terjadi akibat peningkatan komunikasi antara daerah sensorik dan bersifat tidak disengaja, otomatis, dan stabil seiring berjalannya waktu. </a:t>
            </a:r>
          </a:p>
        </p:txBody>
      </p:sp>
      <p:sp>
        <p:nvSpPr>
          <p:cNvPr name="TextBox 7" id="7"/>
          <p:cNvSpPr txBox="true"/>
          <p:nvPr/>
        </p:nvSpPr>
        <p:spPr>
          <a:xfrm rot="0">
            <a:off x="1028700" y="2990850"/>
            <a:ext cx="7835034" cy="476250"/>
          </a:xfrm>
          <a:prstGeom prst="rect">
            <a:avLst/>
          </a:prstGeom>
        </p:spPr>
        <p:txBody>
          <a:bodyPr anchor="t" rtlCol="false" tIns="0" lIns="0" bIns="0" rIns="0">
            <a:spAutoFit/>
          </a:bodyPr>
          <a:lstStyle/>
          <a:p>
            <a:pPr algn="l">
              <a:lnSpc>
                <a:spcPts val="3899"/>
              </a:lnSpc>
            </a:pPr>
            <a:r>
              <a:rPr lang="en-US" sz="2999">
                <a:solidFill>
                  <a:srgbClr val="000000"/>
                </a:solidFill>
                <a:latin typeface="Lexend Deca"/>
                <a:ea typeface="Lexend Deca"/>
                <a:cs typeface="Lexend Deca"/>
                <a:sym typeface="Lexend Deca"/>
                <a:hlinkClick r:id="rId3" tooltip="https://docs.google.com/spreadsheets/d/1DUF2isFWsqVSYhbaACYtbgcLi_YjDqpE3GLQIVgkKQg/edit#gid=69851113"/>
              </a:rPr>
              <a:t>Brang, D., &amp; Ramachandran, V. S. (2011)</a:t>
            </a:r>
          </a:p>
        </p:txBody>
      </p:sp>
      <p:sp>
        <p:nvSpPr>
          <p:cNvPr name="TextBox 8" id="8"/>
          <p:cNvSpPr txBox="true"/>
          <p:nvPr/>
        </p:nvSpPr>
        <p:spPr>
          <a:xfrm rot="0">
            <a:off x="10021422" y="2914075"/>
            <a:ext cx="7237878" cy="476250"/>
          </a:xfrm>
          <a:prstGeom prst="rect">
            <a:avLst/>
          </a:prstGeom>
        </p:spPr>
        <p:txBody>
          <a:bodyPr anchor="t" rtlCol="false" tIns="0" lIns="0" bIns="0" rIns="0">
            <a:spAutoFit/>
          </a:bodyPr>
          <a:lstStyle/>
          <a:p>
            <a:pPr algn="l">
              <a:lnSpc>
                <a:spcPts val="3899"/>
              </a:lnSpc>
            </a:pPr>
            <a:r>
              <a:rPr lang="en-US" sz="2999">
                <a:solidFill>
                  <a:srgbClr val="000000"/>
                </a:solidFill>
                <a:latin typeface="Lexend Deca"/>
                <a:ea typeface="Lexend Deca"/>
                <a:cs typeface="Lexend Deca"/>
                <a:sym typeface="Lexend Deca"/>
              </a:rPr>
              <a:t>Simner et al. (2006)</a:t>
            </a:r>
          </a:p>
        </p:txBody>
      </p:sp>
      <p:sp>
        <p:nvSpPr>
          <p:cNvPr name="TextBox 9" id="9"/>
          <p:cNvSpPr txBox="true"/>
          <p:nvPr/>
        </p:nvSpPr>
        <p:spPr>
          <a:xfrm rot="0">
            <a:off x="10021422" y="3871913"/>
            <a:ext cx="7237878" cy="3939540"/>
          </a:xfrm>
          <a:prstGeom prst="rect">
            <a:avLst/>
          </a:prstGeom>
        </p:spPr>
        <p:txBody>
          <a:bodyPr anchor="t" rtlCol="false" tIns="0" lIns="0" bIns="0" rIns="0">
            <a:spAutoFit/>
          </a:bodyPr>
          <a:lstStyle/>
          <a:p>
            <a:pPr algn="just">
              <a:lnSpc>
                <a:spcPts val="3900"/>
              </a:lnSpc>
            </a:pPr>
            <a:r>
              <a:rPr lang="en-US" b="true" sz="2600">
                <a:solidFill>
                  <a:srgbClr val="000000"/>
                </a:solidFill>
                <a:latin typeface="DM Sans Bold"/>
                <a:ea typeface="DM Sans Bold"/>
                <a:cs typeface="DM Sans Bold"/>
                <a:sym typeface="DM Sans Bold"/>
              </a:rPr>
              <a:t>Sinestesia</a:t>
            </a:r>
            <a:r>
              <a:rPr lang="en-US" sz="2600">
                <a:solidFill>
                  <a:srgbClr val="000000"/>
                </a:solidFill>
                <a:latin typeface="DM Sans"/>
                <a:ea typeface="DM Sans"/>
                <a:cs typeface="DM Sans"/>
                <a:sym typeface="DM Sans"/>
              </a:rPr>
              <a:t> dapat muncul dari asosiasi yang dibentuk selama masa kanak-kanak. Misalnya, seseorang mungkin mengasosiasikan angka atau huruf dengan warna yang sering mereka lihat di buku atau mainan ketika masih kecil. Hal ini menunjukkan bahwa pengalaman awal bisa menjadi dasar terbentuknya sinestesia, selain faktor neurologis.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63" y="-186942"/>
            <a:ext cx="7641217" cy="10660885"/>
          </a:xfrm>
          <a:custGeom>
            <a:avLst/>
            <a:gdLst/>
            <a:ahLst/>
            <a:cxnLst/>
            <a:rect r="r" b="b" t="t" l="l"/>
            <a:pathLst>
              <a:path h="10660885" w="7641217">
                <a:moveTo>
                  <a:pt x="0" y="0"/>
                </a:moveTo>
                <a:lnTo>
                  <a:pt x="7641217" y="0"/>
                </a:lnTo>
                <a:lnTo>
                  <a:pt x="7641217" y="10660884"/>
                </a:lnTo>
                <a:lnTo>
                  <a:pt x="0" y="10660884"/>
                </a:lnTo>
                <a:lnTo>
                  <a:pt x="0" y="0"/>
                </a:lnTo>
                <a:close/>
              </a:path>
            </a:pathLst>
          </a:custGeom>
          <a:blipFill>
            <a:blip r:embed="rId2">
              <a:alphaModFix amt="60000"/>
            </a:blip>
            <a:stretch>
              <a:fillRect l="-74016" t="0" r="-74016" b="0"/>
            </a:stretch>
          </a:blipFill>
        </p:spPr>
      </p:sp>
      <p:sp>
        <p:nvSpPr>
          <p:cNvPr name="AutoShape 3" id="3"/>
          <p:cNvSpPr/>
          <p:nvPr/>
        </p:nvSpPr>
        <p:spPr>
          <a:xfrm rot="-5400000">
            <a:off x="2363516" y="5148712"/>
            <a:ext cx="10257527" cy="0"/>
          </a:xfrm>
          <a:prstGeom prst="line">
            <a:avLst/>
          </a:prstGeom>
          <a:ln cap="rnd" w="19050">
            <a:solidFill>
              <a:srgbClr val="000000"/>
            </a:solidFill>
            <a:prstDash val="solid"/>
            <a:headEnd type="none" len="sm" w="sm"/>
            <a:tailEnd type="none" len="sm" w="sm"/>
          </a:ln>
        </p:spPr>
      </p:sp>
      <p:sp>
        <p:nvSpPr>
          <p:cNvPr name="TextBox 4" id="4"/>
          <p:cNvSpPr txBox="true"/>
          <p:nvPr/>
        </p:nvSpPr>
        <p:spPr>
          <a:xfrm rot="0">
            <a:off x="8642250" y="1224915"/>
            <a:ext cx="8617050" cy="7808595"/>
          </a:xfrm>
          <a:prstGeom prst="rect">
            <a:avLst/>
          </a:prstGeom>
        </p:spPr>
        <p:txBody>
          <a:bodyPr anchor="t" rtlCol="false" tIns="0" lIns="0" bIns="0" rIns="0">
            <a:spAutoFit/>
          </a:bodyPr>
          <a:lstStyle/>
          <a:p>
            <a:pPr algn="l" marL="518160" indent="-259080" lvl="1">
              <a:lnSpc>
                <a:spcPts val="3120"/>
              </a:lnSpc>
              <a:buFont typeface="Arial"/>
              <a:buChar char="•"/>
            </a:pPr>
            <a:r>
              <a:rPr lang="en-US" sz="2400">
                <a:solidFill>
                  <a:srgbClr val="000000"/>
                </a:solidFill>
                <a:latin typeface="DM Sans"/>
                <a:ea typeface="DM Sans"/>
                <a:cs typeface="DM Sans"/>
                <a:sym typeface="DM Sans"/>
              </a:rPr>
              <a:t> Kamus Besar Bahasa Indonesia (KBBI) Online. “Sinestesia.” https://kbbi.kemdikbud.go.id/entri/sinestesia </a:t>
            </a:r>
          </a:p>
          <a:p>
            <a:pPr algn="l">
              <a:lnSpc>
                <a:spcPts val="3120"/>
              </a:lnSpc>
            </a:pPr>
          </a:p>
          <a:p>
            <a:pPr algn="l" marL="518160" indent="-259080" lvl="1">
              <a:lnSpc>
                <a:spcPts val="3120"/>
              </a:lnSpc>
              <a:buFont typeface="Arial"/>
              <a:buChar char="•"/>
            </a:pPr>
            <a:r>
              <a:rPr lang="en-US" sz="2400">
                <a:solidFill>
                  <a:srgbClr val="000000"/>
                </a:solidFill>
                <a:latin typeface="DM Sans"/>
                <a:ea typeface="DM Sans"/>
                <a:cs typeface="DM Sans"/>
                <a:sym typeface="DM Sans"/>
              </a:rPr>
              <a:t>Oxford English Dictionary. “Synesthesia.”</a:t>
            </a:r>
            <a:r>
              <a:rPr lang="en-US" sz="2400">
                <a:solidFill>
                  <a:srgbClr val="000000"/>
                </a:solidFill>
                <a:latin typeface="DM Sans"/>
                <a:ea typeface="DM Sans"/>
                <a:cs typeface="DM Sans"/>
                <a:sym typeface="DM Sans"/>
              </a:rPr>
              <a:t>https://www.oed.com/search/dictionary/?scope=Entries&amp;q=synesthesia</a:t>
            </a:r>
          </a:p>
          <a:p>
            <a:pPr algn="l">
              <a:lnSpc>
                <a:spcPts val="3120"/>
              </a:lnSpc>
            </a:pPr>
          </a:p>
          <a:p>
            <a:pPr algn="l" marL="518160" indent="-259080" lvl="1">
              <a:lnSpc>
                <a:spcPts val="3120"/>
              </a:lnSpc>
              <a:buFont typeface="Arial"/>
              <a:buChar char="•"/>
            </a:pPr>
            <a:r>
              <a:rPr lang="en-US" sz="2400">
                <a:solidFill>
                  <a:srgbClr val="000000"/>
                </a:solidFill>
                <a:latin typeface="DM Sans"/>
                <a:ea typeface="DM Sans"/>
                <a:cs typeface="DM Sans"/>
                <a:sym typeface="DM Sans"/>
              </a:rPr>
              <a:t>Encyclopaedia Britannica. “Synesthesia.”</a:t>
            </a:r>
            <a:r>
              <a:rPr lang="en-US" sz="2400">
                <a:solidFill>
                  <a:srgbClr val="000000"/>
                </a:solidFill>
                <a:latin typeface="DM Sans"/>
                <a:ea typeface="DM Sans"/>
                <a:cs typeface="DM Sans"/>
                <a:sym typeface="DM Sans"/>
              </a:rPr>
              <a:t>https://www.britannica.com/science/synesthesia</a:t>
            </a:r>
          </a:p>
          <a:p>
            <a:pPr algn="l">
              <a:lnSpc>
                <a:spcPts val="3120"/>
              </a:lnSpc>
            </a:pPr>
          </a:p>
          <a:p>
            <a:pPr algn="l" marL="518160" indent="-259080" lvl="1">
              <a:lnSpc>
                <a:spcPts val="3120"/>
              </a:lnSpc>
              <a:buFont typeface="Arial"/>
              <a:buChar char="•"/>
            </a:pPr>
            <a:r>
              <a:rPr lang="en-US" sz="2400">
                <a:solidFill>
                  <a:srgbClr val="000000"/>
                </a:solidFill>
                <a:latin typeface="DM Sans"/>
                <a:ea typeface="DM Sans"/>
                <a:cs typeface="DM Sans"/>
                <a:sym typeface="DM Sans"/>
              </a:rPr>
              <a:t> Wikipedia. “Synesthesia.” </a:t>
            </a:r>
            <a:r>
              <a:rPr lang="en-US" sz="2400">
                <a:solidFill>
                  <a:srgbClr val="000000"/>
                </a:solidFill>
                <a:latin typeface="DM Sans"/>
                <a:ea typeface="DM Sans"/>
                <a:cs typeface="DM Sans"/>
                <a:sym typeface="DM Sans"/>
              </a:rPr>
              <a:t>https://en.wikipedia.org/wiki/Synesthesia</a:t>
            </a:r>
          </a:p>
          <a:p>
            <a:pPr algn="l">
              <a:lnSpc>
                <a:spcPts val="3120"/>
              </a:lnSpc>
            </a:pPr>
          </a:p>
          <a:p>
            <a:pPr algn="l" marL="518160" indent="-259080" lvl="1">
              <a:lnSpc>
                <a:spcPts val="3120"/>
              </a:lnSpc>
              <a:buFont typeface="Arial"/>
              <a:buChar char="•"/>
            </a:pPr>
            <a:r>
              <a:rPr lang="en-US" sz="2400">
                <a:solidFill>
                  <a:srgbClr val="000000"/>
                </a:solidFill>
                <a:latin typeface="DM Sans"/>
                <a:ea typeface="DM Sans"/>
                <a:cs typeface="DM Sans"/>
                <a:sym typeface="DM Sans"/>
              </a:rPr>
              <a:t> Ramachandran, V. S., &amp; Hubbard, E. M. (2001). “Synaesthesia–A Window into Perception, Thought, and Language.” Journal of Consciousness Studies, 8(12), 3-34.</a:t>
            </a:r>
          </a:p>
          <a:p>
            <a:pPr algn="l">
              <a:lnSpc>
                <a:spcPts val="3120"/>
              </a:lnSpc>
            </a:pPr>
          </a:p>
          <a:p>
            <a:pPr algn="just" marL="518160" indent="-259080" lvl="1">
              <a:lnSpc>
                <a:spcPts val="3120"/>
              </a:lnSpc>
              <a:buFont typeface="Arial"/>
              <a:buChar char="•"/>
            </a:pPr>
            <a:r>
              <a:rPr lang="en-US" sz="2400">
                <a:solidFill>
                  <a:srgbClr val="000000"/>
                </a:solidFill>
                <a:latin typeface="DM Sans"/>
                <a:ea typeface="DM Sans"/>
                <a:cs typeface="DM Sans"/>
                <a:sym typeface="DM Sans"/>
              </a:rPr>
              <a:t>Cytowic, Richard E. (1989). Synesthesia: A Union of the Senses. MIT Press. </a:t>
            </a:r>
          </a:p>
        </p:txBody>
      </p:sp>
      <p:sp>
        <p:nvSpPr>
          <p:cNvPr name="TextBox 5" id="5"/>
          <p:cNvSpPr txBox="true"/>
          <p:nvPr/>
        </p:nvSpPr>
        <p:spPr>
          <a:xfrm rot="0">
            <a:off x="1028700" y="1019175"/>
            <a:ext cx="5059131" cy="24479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Lexend Deca"/>
                <a:ea typeface="Lexend Deca"/>
                <a:cs typeface="Lexend Deca"/>
                <a:sym typeface="Lexend Deca"/>
              </a:rPr>
              <a:t>Sumber Referensi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63" y="-186942"/>
            <a:ext cx="7641217" cy="10660885"/>
          </a:xfrm>
          <a:custGeom>
            <a:avLst/>
            <a:gdLst/>
            <a:ahLst/>
            <a:cxnLst/>
            <a:rect r="r" b="b" t="t" l="l"/>
            <a:pathLst>
              <a:path h="10660885" w="7641217">
                <a:moveTo>
                  <a:pt x="0" y="0"/>
                </a:moveTo>
                <a:lnTo>
                  <a:pt x="7641217" y="0"/>
                </a:lnTo>
                <a:lnTo>
                  <a:pt x="7641217" y="10660884"/>
                </a:lnTo>
                <a:lnTo>
                  <a:pt x="0" y="10660884"/>
                </a:lnTo>
                <a:lnTo>
                  <a:pt x="0" y="0"/>
                </a:lnTo>
                <a:close/>
              </a:path>
            </a:pathLst>
          </a:custGeom>
          <a:blipFill>
            <a:blip r:embed="rId2">
              <a:alphaModFix amt="60000"/>
            </a:blip>
            <a:stretch>
              <a:fillRect l="-74016" t="0" r="-74016" b="0"/>
            </a:stretch>
          </a:blipFill>
        </p:spPr>
      </p:sp>
      <p:sp>
        <p:nvSpPr>
          <p:cNvPr name="AutoShape 3" id="3"/>
          <p:cNvSpPr/>
          <p:nvPr/>
        </p:nvSpPr>
        <p:spPr>
          <a:xfrm rot="-5400000">
            <a:off x="2363516" y="5148712"/>
            <a:ext cx="10257527" cy="0"/>
          </a:xfrm>
          <a:prstGeom prst="line">
            <a:avLst/>
          </a:prstGeom>
          <a:ln cap="rnd" w="19050">
            <a:solidFill>
              <a:srgbClr val="000000"/>
            </a:solidFill>
            <a:prstDash val="solid"/>
            <a:headEnd type="none" len="sm" w="sm"/>
            <a:tailEnd type="none" len="sm" w="sm"/>
          </a:ln>
        </p:spPr>
      </p:sp>
      <p:sp>
        <p:nvSpPr>
          <p:cNvPr name="TextBox 4" id="4"/>
          <p:cNvSpPr txBox="true"/>
          <p:nvPr/>
        </p:nvSpPr>
        <p:spPr>
          <a:xfrm rot="0">
            <a:off x="8642250" y="1224915"/>
            <a:ext cx="8617050" cy="3903345"/>
          </a:xfrm>
          <a:prstGeom prst="rect">
            <a:avLst/>
          </a:prstGeom>
        </p:spPr>
        <p:txBody>
          <a:bodyPr anchor="t" rtlCol="false" tIns="0" lIns="0" bIns="0" rIns="0">
            <a:spAutoFit/>
          </a:bodyPr>
          <a:lstStyle/>
          <a:p>
            <a:pPr algn="just" marL="518160" indent="-259080" lvl="1">
              <a:lnSpc>
                <a:spcPts val="3120"/>
              </a:lnSpc>
              <a:buFont typeface="Arial"/>
              <a:buChar char="•"/>
            </a:pPr>
            <a:r>
              <a:rPr lang="en-US" sz="2400">
                <a:solidFill>
                  <a:srgbClr val="000000"/>
                </a:solidFill>
                <a:latin typeface="DM Sans"/>
                <a:ea typeface="DM Sans"/>
                <a:cs typeface="DM Sans"/>
                <a:sym typeface="DM Sans"/>
              </a:rPr>
              <a:t>Brang, D., &amp; Ramachandran, V. S. (2011). Survival of the Synesthesia Gene: Why Do People Hear Colors and Taste Words? </a:t>
            </a:r>
            <a:r>
              <a:rPr lang="en-US" sz="2400" i="true">
                <a:solidFill>
                  <a:srgbClr val="000000"/>
                </a:solidFill>
                <a:latin typeface="DM Sans Italics"/>
                <a:ea typeface="DM Sans Italics"/>
                <a:cs typeface="DM Sans Italics"/>
                <a:sym typeface="DM Sans Italics"/>
              </a:rPr>
              <a:t>PLoS Biology</a:t>
            </a:r>
            <a:r>
              <a:rPr lang="en-US" sz="2400">
                <a:solidFill>
                  <a:srgbClr val="000000"/>
                </a:solidFill>
                <a:latin typeface="DM Sans"/>
                <a:ea typeface="DM Sans"/>
                <a:cs typeface="DM Sans"/>
                <a:sym typeface="DM Sans"/>
              </a:rPr>
              <a:t>.</a:t>
            </a:r>
          </a:p>
          <a:p>
            <a:pPr algn="just">
              <a:lnSpc>
                <a:spcPts val="3120"/>
              </a:lnSpc>
            </a:pPr>
          </a:p>
          <a:p>
            <a:pPr algn="just" marL="518160" indent="-259080" lvl="1">
              <a:lnSpc>
                <a:spcPts val="3120"/>
              </a:lnSpc>
              <a:buFont typeface="Arial"/>
              <a:buChar char="•"/>
            </a:pPr>
            <a:r>
              <a:rPr lang="en-US" sz="2400">
                <a:solidFill>
                  <a:srgbClr val="000000"/>
                </a:solidFill>
                <a:latin typeface="DM Sans"/>
                <a:ea typeface="DM Sans"/>
                <a:cs typeface="DM Sans"/>
                <a:sym typeface="DM Sans"/>
              </a:rPr>
              <a:t>Simner, J., Ward, J., Lanz, M., Jansari, A., Noonan, K., Glover, L., &amp; Oakley, D. A. (2006). Non-random associations of graphemes to colours in synaesthetic and non-synaesthetic populations. Cognitive Neuropsychology, 23(8), 1062–1075. https://doi.org/10.1080/02643290600779637</a:t>
            </a:r>
          </a:p>
        </p:txBody>
      </p:sp>
      <p:sp>
        <p:nvSpPr>
          <p:cNvPr name="TextBox 5" id="5"/>
          <p:cNvSpPr txBox="true"/>
          <p:nvPr/>
        </p:nvSpPr>
        <p:spPr>
          <a:xfrm rot="0">
            <a:off x="1028700" y="1019175"/>
            <a:ext cx="5059131" cy="24479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Lexend Deca"/>
                <a:ea typeface="Lexend Deca"/>
                <a:cs typeface="Lexend Deca"/>
                <a:sym typeface="Lexend Deca"/>
              </a:rPr>
              <a:t>Sumber Referensi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DAGSTFWEmQ0</dc:identifier>
  <dcterms:modified xsi:type="dcterms:W3CDTF">2011-08-01T06:04:30Z</dcterms:modified>
  <cp:revision>1</cp:revision>
  <dc:title>Tugas 1 Psikologi Persepsi - Kel 32</dc:title>
</cp:coreProperties>
</file>